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5" r:id="rId6"/>
    <p:sldId id="261" r:id="rId7"/>
    <p:sldId id="262"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1A73"/>
    <a:srgbClr val="FFCCFF"/>
    <a:srgbClr val="FBEFF8"/>
    <a:srgbClr val="03B4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6" autoAdjust="0"/>
    <p:restoredTop sz="62218"/>
  </p:normalViewPr>
  <p:slideViewPr>
    <p:cSldViewPr snapToGrid="0" snapToObjects="1" showGuides="1">
      <p:cViewPr varScale="1">
        <p:scale>
          <a:sx n="58" d="100"/>
          <a:sy n="58" d="100"/>
        </p:scale>
        <p:origin x="204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2A20-3B19-7C45-B718-2E5886D17D1B}" type="datetimeFigureOut">
              <a:rPr lang="en-US" smtClean="0"/>
              <a:t>6/3/20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AB186-AE74-9A48-BAA6-546D06E2B0DC}" type="slidenum">
              <a:rPr lang="en-US" smtClean="0"/>
              <a:t>‹#›</a:t>
            </a:fld>
            <a:endParaRPr lang="en-US"/>
          </a:p>
        </p:txBody>
      </p:sp>
    </p:spTree>
    <p:extLst>
      <p:ext uri="{BB962C8B-B14F-4D97-AF65-F5344CB8AC3E}">
        <p14:creationId xmlns:p14="http://schemas.microsoft.com/office/powerpoint/2010/main" val="311970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Deborah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Together with my colleague Clare Thomas we have led London’s Giving for 6 years. London’s Giving is an initiative of London Funders funded by City Bridge </a:t>
            </a:r>
            <a:r>
              <a:rPr lang="en-US"/>
              <a:t>Trust to </a:t>
            </a:r>
            <a:r>
              <a:rPr lang="en-US" dirty="0"/>
              <a:t>support the development of place based giving schemes in London, inspired primarily by the success of Islington Giving.</a:t>
            </a:r>
          </a:p>
          <a:p>
            <a:r>
              <a:rPr lang="en-US" dirty="0"/>
              <a:t>Today I am going to talk about some key lessons from our report ‘The Power of People, Partnerships and Place’ which captures 6 years of working alongside place based giving schemes, illustrated with case studies from across London. </a:t>
            </a:r>
          </a:p>
          <a:p>
            <a:r>
              <a:rPr lang="en-US" dirty="0"/>
              <a:t>I am particularly going to focus on the principles which define place based giving schemes and how they have put giving schemes at the heart of their communities at this time of crisis and enabled them to work fast and effectively to </a:t>
            </a:r>
            <a:r>
              <a:rPr lang="en-US" dirty="0" err="1"/>
              <a:t>mobilise</a:t>
            </a:r>
            <a:r>
              <a:rPr lang="en-US" dirty="0"/>
              <a:t> resources and get them where they are needed.</a:t>
            </a:r>
          </a:p>
        </p:txBody>
      </p:sp>
      <p:sp>
        <p:nvSpPr>
          <p:cNvPr id="4" name="Slide Number Placeholder 3"/>
          <p:cNvSpPr>
            <a:spLocks noGrp="1"/>
          </p:cNvSpPr>
          <p:nvPr>
            <p:ph type="sldNum" sz="quarter" idx="5"/>
          </p:nvPr>
        </p:nvSpPr>
        <p:spPr/>
        <p:txBody>
          <a:bodyPr/>
          <a:lstStyle/>
          <a:p>
            <a:fld id="{064AB186-AE74-9A48-BAA6-546D06E2B0DC}" type="slidenum">
              <a:rPr lang="en-US" smtClean="0"/>
              <a:t>1</a:t>
            </a:fld>
            <a:endParaRPr lang="en-US"/>
          </a:p>
        </p:txBody>
      </p:sp>
    </p:spTree>
    <p:extLst>
      <p:ext uri="{BB962C8B-B14F-4D97-AF65-F5344CB8AC3E}">
        <p14:creationId xmlns:p14="http://schemas.microsoft.com/office/powerpoint/2010/main" val="397299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now 14 active and 6 developing schemes in London. We bring them together to share their knowledge and experience and we offer one to one support to staff and boards.</a:t>
            </a:r>
          </a:p>
          <a:p>
            <a:r>
              <a:rPr lang="en-US" dirty="0"/>
              <a:t>The schemes have been incredibly generous and open in sharing their experiences and supporting one another. This report is what we have learned from them over 6 years</a:t>
            </a:r>
          </a:p>
          <a:p>
            <a:r>
              <a:rPr lang="en-US" dirty="0"/>
              <a:t>Between 2017 and 2019 giving schemes in London raised £4.5m in income and gave out £4.8m in grants and over £1m in value through volunteering and in-kind giving. We asked our network to complete a short survey at the beginning of May and they told us that in less than 2 months they raised £1.8m in campaigns for Covid-19 response in their boroughs. Most of this money has already been given out, the majority were giving funding decisions to applicants within a week and giving out money within a few weeks of their campaign launches.</a:t>
            </a:r>
          </a:p>
          <a:p>
            <a:r>
              <a:rPr lang="en-US" dirty="0"/>
              <a:t>What does this tell us? It tells us that the principles we talk about in this report put giving schemes at the heart of their communities when it mattered most, and enabled  them to act quickly and effectively to improve the lives of residents. That is what they are designed to do.</a:t>
            </a:r>
          </a:p>
        </p:txBody>
      </p:sp>
      <p:sp>
        <p:nvSpPr>
          <p:cNvPr id="4" name="Slide Number Placeholder 3"/>
          <p:cNvSpPr>
            <a:spLocks noGrp="1"/>
          </p:cNvSpPr>
          <p:nvPr>
            <p:ph type="sldNum" sz="quarter" idx="5"/>
          </p:nvPr>
        </p:nvSpPr>
        <p:spPr/>
        <p:txBody>
          <a:bodyPr/>
          <a:lstStyle/>
          <a:p>
            <a:fld id="{064AB186-AE74-9A48-BAA6-546D06E2B0DC}" type="slidenum">
              <a:rPr lang="en-US" smtClean="0"/>
              <a:t>2</a:t>
            </a:fld>
            <a:endParaRPr lang="en-US"/>
          </a:p>
        </p:txBody>
      </p:sp>
    </p:spTree>
    <p:extLst>
      <p:ext uri="{BB962C8B-B14F-4D97-AF65-F5344CB8AC3E}">
        <p14:creationId xmlns:p14="http://schemas.microsoft.com/office/powerpoint/2010/main" val="91517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giving scheme is different, but they each do some or all of these activities;</a:t>
            </a:r>
          </a:p>
          <a:p>
            <a:pPr marL="228600" indent="-228600">
              <a:buFont typeface="+mj-lt"/>
              <a:buAutoNum type="arabicPeriod"/>
            </a:pPr>
            <a:r>
              <a:rPr lang="en-US" dirty="0"/>
              <a:t>Getting resources – i.e. fundraising, engaging volunteers, securing in-kind gifts – basically mobilizing the assets in their communities</a:t>
            </a:r>
          </a:p>
          <a:p>
            <a:pPr marL="228600" indent="-228600">
              <a:buFont typeface="+mj-lt"/>
              <a:buAutoNum type="arabicPeriod"/>
            </a:pPr>
            <a:r>
              <a:rPr lang="en-US" dirty="0"/>
              <a:t>Giving – grant making and brokering time and skills</a:t>
            </a:r>
          </a:p>
          <a:p>
            <a:pPr marL="228600" indent="-228600">
              <a:buFont typeface="+mj-lt"/>
              <a:buAutoNum type="arabicPeriod"/>
            </a:pPr>
            <a:r>
              <a:rPr lang="en-US" dirty="0"/>
              <a:t>Connecting – partnership working, convening and fostering collaboration</a:t>
            </a:r>
          </a:p>
          <a:p>
            <a:pPr marL="228600" indent="-228600">
              <a:buFont typeface="+mj-lt"/>
              <a:buAutoNum type="arabicPeriod"/>
            </a:pPr>
            <a:r>
              <a:rPr lang="en-US" dirty="0"/>
              <a:t>Illuminating – amplifying the voice of local people and voluntary </a:t>
            </a:r>
            <a:r>
              <a:rPr lang="en-US" dirty="0" err="1"/>
              <a:t>organisations</a:t>
            </a:r>
            <a:r>
              <a:rPr lang="en-US" dirty="0"/>
              <a:t>, shining a light on needs and influencing change</a:t>
            </a:r>
          </a:p>
          <a:p>
            <a:pPr marL="0" indent="0">
              <a:buFont typeface="Arial" panose="020B0604020202020204" pitchFamily="34" charset="0"/>
              <a:buNone/>
            </a:pPr>
            <a:r>
              <a:rPr lang="en-US" dirty="0"/>
              <a:t>What they </a:t>
            </a:r>
            <a:r>
              <a:rPr lang="en-US" u="sng" dirty="0"/>
              <a:t>get</a:t>
            </a:r>
            <a:r>
              <a:rPr lang="en-US" dirty="0"/>
              <a:t> depends on local assets and how they </a:t>
            </a:r>
            <a:r>
              <a:rPr lang="en-US" u="sng" dirty="0"/>
              <a:t>give</a:t>
            </a:r>
            <a:r>
              <a:rPr lang="en-US" dirty="0"/>
              <a:t> it on local needs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are examples of this throughout the report, and in the Covid-19 response we will hear more about later, but </a:t>
            </a:r>
            <a:r>
              <a:rPr lang="en-US" dirty="0" err="1"/>
              <a:t>Lewisham</a:t>
            </a:r>
            <a:r>
              <a:rPr lang="en-US" dirty="0"/>
              <a:t> Local is an example of how one borough has put its assets to work.</a:t>
            </a: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Lewisham Local has developed to focus on volunteering and micro businesses opening up their assets to the community, through a water refill scheme and access to their toilets. In partnership with Lewisham Council and 3 local charities Lewisham Local has mobilised 1,800 volunteers to provide food, befriending and help for vulnerable people during the Covid-19 crisis</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Any one of these getting, giving, illuminating or connecting activities done well on its own is great, but there are plenty of organisations in London doing an excellent job of making grants or brokering volunteering or representing smaller charities. What makes giving schemes a valuable addition to the community support ecosystem is that they do these things together, listening to local people and in partnership with other local experts </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Which brings me to the principles of the giving movement</a:t>
            </a:r>
            <a:endParaRPr lang="en-US" dirty="0"/>
          </a:p>
        </p:txBody>
      </p:sp>
      <p:sp>
        <p:nvSpPr>
          <p:cNvPr id="4" name="Slide Number Placeholder 3"/>
          <p:cNvSpPr>
            <a:spLocks noGrp="1"/>
          </p:cNvSpPr>
          <p:nvPr>
            <p:ph type="sldNum" sz="quarter" idx="5"/>
          </p:nvPr>
        </p:nvSpPr>
        <p:spPr/>
        <p:txBody>
          <a:bodyPr/>
          <a:lstStyle/>
          <a:p>
            <a:fld id="{064AB186-AE74-9A48-BAA6-546D06E2B0DC}" type="slidenum">
              <a:rPr lang="en-US" smtClean="0"/>
              <a:t>3</a:t>
            </a:fld>
            <a:endParaRPr lang="en-US"/>
          </a:p>
        </p:txBody>
      </p:sp>
    </p:spTree>
    <p:extLst>
      <p:ext uri="{BB962C8B-B14F-4D97-AF65-F5344CB8AC3E}">
        <p14:creationId xmlns:p14="http://schemas.microsoft.com/office/powerpoint/2010/main" val="176820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gave some thought to what defines a giving scheme we realized that, in the words of </a:t>
            </a:r>
            <a:r>
              <a:rPr lang="en-US" dirty="0" err="1"/>
              <a:t>Bananarama</a:t>
            </a:r>
            <a:r>
              <a:rPr lang="en-US" dirty="0"/>
              <a:t>, it’s not what you do, it’s the way that you do it that defines the giving movement. </a:t>
            </a:r>
          </a:p>
          <a:p>
            <a:r>
              <a:rPr lang="en-US" dirty="0"/>
              <a:t>So giving schemes make </a:t>
            </a:r>
            <a:r>
              <a:rPr lang="en-US" b="1" dirty="0"/>
              <a:t>People</a:t>
            </a:r>
            <a:r>
              <a:rPr lang="en-US" dirty="0"/>
              <a:t> the focus of what they do by </a:t>
            </a:r>
            <a:r>
              <a:rPr lang="en-US" dirty="0" err="1"/>
              <a:t>recognising</a:t>
            </a:r>
            <a:r>
              <a:rPr lang="en-US" dirty="0"/>
              <a:t> that everyone has something to give – be that money, time, lived experience or skills -  and by being driven always by a shared understanding of local need defined by local people themselves through consultation and participation</a:t>
            </a:r>
          </a:p>
          <a:p>
            <a:r>
              <a:rPr lang="en-US" dirty="0"/>
              <a:t>And they Working in </a:t>
            </a:r>
            <a:r>
              <a:rPr lang="en-US" b="1" dirty="0"/>
              <a:t>Partnership </a:t>
            </a:r>
            <a:r>
              <a:rPr lang="en-US" b="0" dirty="0"/>
              <a:t>with local experts and asset holders to make the most of local knowledge and resources to work more effectively in a place. Although they may be hosted initially or in the longer term by one </a:t>
            </a:r>
            <a:r>
              <a:rPr lang="en-US" b="0" dirty="0" err="1"/>
              <a:t>organisation</a:t>
            </a:r>
            <a:r>
              <a:rPr lang="en-US" b="0" dirty="0"/>
              <a:t>, decisions are are made collectively and all partners have an equal voice</a:t>
            </a:r>
            <a:endParaRPr lang="en-US" b="1" dirty="0"/>
          </a:p>
        </p:txBody>
      </p:sp>
      <p:sp>
        <p:nvSpPr>
          <p:cNvPr id="4" name="Slide Number Placeholder 3"/>
          <p:cNvSpPr>
            <a:spLocks noGrp="1"/>
          </p:cNvSpPr>
          <p:nvPr>
            <p:ph type="sldNum" sz="quarter" idx="5"/>
          </p:nvPr>
        </p:nvSpPr>
        <p:spPr/>
        <p:txBody>
          <a:bodyPr/>
          <a:lstStyle/>
          <a:p>
            <a:fld id="{064AB186-AE74-9A48-BAA6-546D06E2B0DC}" type="slidenum">
              <a:rPr lang="en-US" smtClean="0"/>
              <a:t>4</a:t>
            </a:fld>
            <a:endParaRPr lang="en-US"/>
          </a:p>
        </p:txBody>
      </p:sp>
    </p:spTree>
    <p:extLst>
      <p:ext uri="{BB962C8B-B14F-4D97-AF65-F5344CB8AC3E}">
        <p14:creationId xmlns:p14="http://schemas.microsoft.com/office/powerpoint/2010/main" val="172696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closer look at those principles in practice. First, what’s so powerful about place?</a:t>
            </a:r>
          </a:p>
          <a:p>
            <a:r>
              <a:rPr lang="en-US" dirty="0"/>
              <a:t>Never has place seemed more important to us than it does now when our homes have also become our workplaces and schools, and our </a:t>
            </a:r>
            <a:r>
              <a:rPr lang="en-US" dirty="0" err="1"/>
              <a:t>neighbours</a:t>
            </a:r>
            <a:r>
              <a:rPr lang="en-US" dirty="0"/>
              <a:t> have become the only people we regularly interact with in person. Our physical spheres of influence have contracted to the streets and open spaces around our homes. Many of us have time on our hands and want to counteract our sense of fear and powerlessness by taking action to help others. </a:t>
            </a:r>
          </a:p>
          <a:p>
            <a:r>
              <a:rPr lang="en-US" dirty="0"/>
              <a:t>Of the £1.8m raised by giving schemes in March and April this year, just over £500 </a:t>
            </a:r>
            <a:r>
              <a:rPr lang="en-US" dirty="0" err="1"/>
              <a:t>kcame</a:t>
            </a:r>
            <a:r>
              <a:rPr lang="en-US" dirty="0"/>
              <a:t> from individual donations, and £836k from businesses. Many of the individual donations came from first time donors and many of the schemes have partnered with new funders and businesses in this short period of time.</a:t>
            </a:r>
          </a:p>
          <a:p>
            <a:r>
              <a:rPr lang="en-US" dirty="0"/>
              <a:t>I don’t imagine those individuals and businesses were thinking ‘now is the time to support my local place based giving scheme’, but rather they wanted to find the local experts who could get the money where it was needed as quickly as possible. </a:t>
            </a:r>
          </a:p>
        </p:txBody>
      </p:sp>
      <p:sp>
        <p:nvSpPr>
          <p:cNvPr id="4" name="Slide Number Placeholder 3"/>
          <p:cNvSpPr>
            <a:spLocks noGrp="1"/>
          </p:cNvSpPr>
          <p:nvPr>
            <p:ph type="sldNum" sz="quarter" idx="5"/>
          </p:nvPr>
        </p:nvSpPr>
        <p:spPr/>
        <p:txBody>
          <a:bodyPr/>
          <a:lstStyle/>
          <a:p>
            <a:fld id="{064AB186-AE74-9A48-BAA6-546D06E2B0DC}" type="slidenum">
              <a:rPr lang="en-US" smtClean="0"/>
              <a:t>5</a:t>
            </a:fld>
            <a:endParaRPr lang="en-US"/>
          </a:p>
        </p:txBody>
      </p:sp>
    </p:spTree>
    <p:extLst>
      <p:ext uri="{BB962C8B-B14F-4D97-AF65-F5344CB8AC3E}">
        <p14:creationId xmlns:p14="http://schemas.microsoft.com/office/powerpoint/2010/main" val="11125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partnership.</a:t>
            </a:r>
          </a:p>
          <a:p>
            <a:r>
              <a:rPr lang="en-US" dirty="0"/>
              <a:t>Partnership is absolutely at the core of a giving scheme, and why it is able to </a:t>
            </a:r>
            <a:r>
              <a:rPr lang="en-US" dirty="0" err="1"/>
              <a:t>mobilise</a:t>
            </a:r>
            <a:r>
              <a:rPr lang="en-US" dirty="0"/>
              <a:t> new resources, use them more effectively and include the whole community</a:t>
            </a:r>
          </a:p>
          <a:p>
            <a:r>
              <a:rPr lang="en-US" dirty="0"/>
              <a:t>Most giving schemes build partnership into their working through cross sectoral partnership boards or steering or advisory groups, so that the knowledge and skills of the voluntary, public and private sectors </a:t>
            </a:r>
            <a:r>
              <a:rPr lang="en-US" dirty="0">
                <a:solidFill>
                  <a:srgbClr val="FF0000"/>
                </a:solidFill>
              </a:rPr>
              <a:t>are brought to bear on their decision making and their networks are huge and diverse.</a:t>
            </a:r>
          </a:p>
          <a:p>
            <a:r>
              <a:rPr lang="en-US" dirty="0"/>
              <a:t>Because of their independence, giving schemes can also convene partners around particular local needs and help to bolster collaboration with all the benefits that brings - reduced duplication, shared knowledge leading to more effective working and trust relationships which foster new ideas and approaches</a:t>
            </a:r>
          </a:p>
          <a:p>
            <a:r>
              <a:rPr lang="en-US" dirty="0"/>
              <a:t>Our advice to developing giving schemes from what we have observed from the best partnerships is</a:t>
            </a:r>
          </a:p>
          <a:p>
            <a:r>
              <a:rPr lang="en-US" dirty="0"/>
              <a:t>Firstly a broad range of partners bring knowledge, expertise and assets</a:t>
            </a:r>
          </a:p>
          <a:p>
            <a:r>
              <a:rPr lang="en-US" dirty="0"/>
              <a:t>Secondly, it takes time and resource to engage people and build trust, but its worth it</a:t>
            </a:r>
          </a:p>
          <a:p>
            <a:r>
              <a:rPr lang="en-US" dirty="0"/>
              <a:t>And thirdly, partners should be prepared to relinquish power and take risks</a:t>
            </a:r>
          </a:p>
          <a:p>
            <a:endParaRPr lang="en-US" dirty="0"/>
          </a:p>
        </p:txBody>
      </p:sp>
      <p:sp>
        <p:nvSpPr>
          <p:cNvPr id="4" name="Slide Number Placeholder 3"/>
          <p:cNvSpPr>
            <a:spLocks noGrp="1"/>
          </p:cNvSpPr>
          <p:nvPr>
            <p:ph type="sldNum" sz="quarter" idx="5"/>
          </p:nvPr>
        </p:nvSpPr>
        <p:spPr/>
        <p:txBody>
          <a:bodyPr/>
          <a:lstStyle/>
          <a:p>
            <a:fld id="{064AB186-AE74-9A48-BAA6-546D06E2B0DC}" type="slidenum">
              <a:rPr lang="en-US" smtClean="0"/>
              <a:t>6</a:t>
            </a:fld>
            <a:endParaRPr lang="en-US"/>
          </a:p>
        </p:txBody>
      </p:sp>
    </p:spTree>
    <p:extLst>
      <p:ext uri="{BB962C8B-B14F-4D97-AF65-F5344CB8AC3E}">
        <p14:creationId xmlns:p14="http://schemas.microsoft.com/office/powerpoint/2010/main" val="236051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time I wrote this presentation for our original March 17</a:t>
            </a:r>
            <a:r>
              <a:rPr lang="en-US" baseline="30000" dirty="0"/>
              <a:t>th</a:t>
            </a:r>
            <a:r>
              <a:rPr lang="en-US" dirty="0"/>
              <a:t> launch  the second point on this slide about the Power of People was ‘Be prepared for things not to go to plan’ and that has been tested on a scale that I did not anticipate. </a:t>
            </a:r>
          </a:p>
          <a:p>
            <a:r>
              <a:rPr lang="en-US" dirty="0"/>
              <a:t>The reason the giving movement was able to be so agile and responsive to coronavirus is because they put local people at the heart of what they do.</a:t>
            </a:r>
          </a:p>
          <a:p>
            <a:r>
              <a:rPr lang="en-US" dirty="0"/>
              <a:t>They do this in all sorts of ways – from participative grant making at Camden Giving and Islington Giving, which you will hear more about later, to research, consultation and engagement. By constantly listening to local people and including them in decision making giving schemes can ensure they are genuinely meeting local needs, which change and evolve according to local conditions. </a:t>
            </a:r>
          </a:p>
          <a:p>
            <a:r>
              <a:rPr lang="en-US" dirty="0"/>
              <a:t>The challenge for giving schemes is that because of the emphasis on how (people and partnership) rather than what, giving schemes are diverse and can be complex and multifaceted. They are often run by small teams with limited resources, who have to be fundraisers and marketeers as well as facilitators, </a:t>
            </a:r>
            <a:r>
              <a:rPr lang="en-US" dirty="0" err="1"/>
              <a:t>convenors</a:t>
            </a:r>
            <a:r>
              <a:rPr lang="en-US" dirty="0"/>
              <a:t>, market research specialists </a:t>
            </a:r>
            <a:r>
              <a:rPr lang="en-US" dirty="0" err="1"/>
              <a:t>etc</a:t>
            </a:r>
            <a:r>
              <a:rPr lang="en-US" dirty="0"/>
              <a:t>, etc. But the benefit of doing these things together, and in partnership with others, is that ideas are cross fertilized, new approaches are tried and tested and decisions are made according to values, not conventions or existing structures. I recommend you go to Camden Giving’s website and read their manifesto for an example of that.</a:t>
            </a:r>
          </a:p>
        </p:txBody>
      </p:sp>
      <p:sp>
        <p:nvSpPr>
          <p:cNvPr id="4" name="Slide Number Placeholder 3"/>
          <p:cNvSpPr>
            <a:spLocks noGrp="1"/>
          </p:cNvSpPr>
          <p:nvPr>
            <p:ph type="sldNum" sz="quarter" idx="5"/>
          </p:nvPr>
        </p:nvSpPr>
        <p:spPr/>
        <p:txBody>
          <a:bodyPr/>
          <a:lstStyle/>
          <a:p>
            <a:fld id="{064AB186-AE74-9A48-BAA6-546D06E2B0DC}" type="slidenum">
              <a:rPr lang="en-US" smtClean="0"/>
              <a:t>7</a:t>
            </a:fld>
            <a:endParaRPr lang="en-US"/>
          </a:p>
        </p:txBody>
      </p:sp>
    </p:spTree>
    <p:extLst>
      <p:ext uri="{BB962C8B-B14F-4D97-AF65-F5344CB8AC3E}">
        <p14:creationId xmlns:p14="http://schemas.microsoft.com/office/powerpoint/2010/main" val="358975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evidence of the response to Covid-19 has underlined the key tenets of the giving movement</a:t>
            </a:r>
          </a:p>
          <a:p>
            <a:r>
              <a:rPr lang="en-US" dirty="0"/>
              <a:t>Place matters, it gives a shared impetus to people and </a:t>
            </a:r>
            <a:r>
              <a:rPr lang="en-US" dirty="0" err="1"/>
              <a:t>organisations</a:t>
            </a:r>
            <a:r>
              <a:rPr lang="en-US" dirty="0"/>
              <a:t> across sectors to find better solutions. And it precludes ‘one size fits all’ approaches because every place is different, it demands we be inventive</a:t>
            </a:r>
          </a:p>
          <a:p>
            <a:r>
              <a:rPr lang="en-US" dirty="0"/>
              <a:t>As does listening to and including local people and giving them power to make decisions. This ensures the work of giving schemes will always meet local need. It’s not easy though, because it means listening to everyone and being willing to throw away old ways of working.</a:t>
            </a:r>
          </a:p>
          <a:p>
            <a:r>
              <a:rPr lang="en-US" dirty="0"/>
              <a:t>All of this is made possible by trust relationships which take an investment of time and skill to forge and nurture. But once they are established you will be able to make decisions quickly and call on knowledge and expertise from across sectors and that makes great things possible</a:t>
            </a:r>
          </a:p>
          <a:p>
            <a:r>
              <a:rPr lang="en-US" dirty="0"/>
              <a:t>Finally, the last 2 months shows that the giving movement is a key part of the funding and community ecosystem in London and a powerful tool at the fingertips of funders and local authorities to leverage their investment and support people-led ideas and projects they might not reach any other way</a:t>
            </a:r>
          </a:p>
        </p:txBody>
      </p:sp>
      <p:sp>
        <p:nvSpPr>
          <p:cNvPr id="4" name="Slide Number Placeholder 3"/>
          <p:cNvSpPr>
            <a:spLocks noGrp="1"/>
          </p:cNvSpPr>
          <p:nvPr>
            <p:ph type="sldNum" sz="quarter" idx="5"/>
          </p:nvPr>
        </p:nvSpPr>
        <p:spPr/>
        <p:txBody>
          <a:bodyPr/>
          <a:lstStyle/>
          <a:p>
            <a:fld id="{064AB186-AE74-9A48-BAA6-546D06E2B0DC}" type="slidenum">
              <a:rPr lang="en-US" smtClean="0"/>
              <a:t>8</a:t>
            </a:fld>
            <a:endParaRPr lang="en-US"/>
          </a:p>
        </p:txBody>
      </p:sp>
    </p:spTree>
    <p:extLst>
      <p:ext uri="{BB962C8B-B14F-4D97-AF65-F5344CB8AC3E}">
        <p14:creationId xmlns:p14="http://schemas.microsoft.com/office/powerpoint/2010/main" val="123328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future bring? It feels difficult to me to think beyond the next few weeks let alone the months and years ahead that the </a:t>
            </a:r>
            <a:r>
              <a:rPr lang="en-US" dirty="0" err="1"/>
              <a:t>organisations</a:t>
            </a:r>
            <a:r>
              <a:rPr lang="en-US" dirty="0"/>
              <a:t> you represent must plan for now. But I am confident that place based giving schemes know </a:t>
            </a:r>
            <a:r>
              <a:rPr lang="en-US" u="sng" dirty="0"/>
              <a:t>how</a:t>
            </a:r>
            <a:r>
              <a:rPr lang="en-US" dirty="0"/>
              <a:t> to do it, if not exactly </a:t>
            </a:r>
            <a:r>
              <a:rPr lang="en-US" u="sng" dirty="0"/>
              <a:t>what</a:t>
            </a:r>
            <a:r>
              <a:rPr lang="en-US" u="none" dirty="0"/>
              <a:t> will be needed yet</a:t>
            </a:r>
            <a:r>
              <a:rPr lang="en-US" dirty="0"/>
              <a:t>, and our places will be better as a result.</a:t>
            </a:r>
          </a:p>
          <a:p>
            <a:r>
              <a:rPr lang="en-US" dirty="0"/>
              <a:t>Thank you for listening. We hope you enjoy the report and look forward to hearing what you think about it, and the next steps for us all.</a:t>
            </a:r>
          </a:p>
        </p:txBody>
      </p:sp>
      <p:sp>
        <p:nvSpPr>
          <p:cNvPr id="4" name="Slide Number Placeholder 3"/>
          <p:cNvSpPr>
            <a:spLocks noGrp="1"/>
          </p:cNvSpPr>
          <p:nvPr>
            <p:ph type="sldNum" sz="quarter" idx="5"/>
          </p:nvPr>
        </p:nvSpPr>
        <p:spPr/>
        <p:txBody>
          <a:bodyPr/>
          <a:lstStyle/>
          <a:p>
            <a:fld id="{064AB186-AE74-9A48-BAA6-546D06E2B0DC}" type="slidenum">
              <a:rPr lang="en-US" smtClean="0"/>
              <a:t>9</a:t>
            </a:fld>
            <a:endParaRPr lang="en-US"/>
          </a:p>
        </p:txBody>
      </p:sp>
    </p:spTree>
    <p:extLst>
      <p:ext uri="{BB962C8B-B14F-4D97-AF65-F5344CB8AC3E}">
        <p14:creationId xmlns:p14="http://schemas.microsoft.com/office/powerpoint/2010/main" val="46118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E093-9819-2649-8B6A-19FFE501F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B9D282-C9C5-1D44-9BD0-B587CD335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D1C24A-5B7A-2E41-934A-6155E854A022}"/>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5" name="Footer Placeholder 4">
            <a:extLst>
              <a:ext uri="{FF2B5EF4-FFF2-40B4-BE49-F238E27FC236}">
                <a16:creationId xmlns:a16="http://schemas.microsoft.com/office/drawing/2014/main" id="{870DA662-60E6-7840-A29A-33B44F0EB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B82B8-0438-7A41-94C1-16A13EAE8EEA}"/>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310768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2024-DB77-D34A-9911-9D6199FD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2A57AB-780E-1B41-9A1B-60E17046E9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572E-A7E7-5F4A-A17C-856F200124E7}"/>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5" name="Footer Placeholder 4">
            <a:extLst>
              <a:ext uri="{FF2B5EF4-FFF2-40B4-BE49-F238E27FC236}">
                <a16:creationId xmlns:a16="http://schemas.microsoft.com/office/drawing/2014/main" id="{84D6C43F-A81C-B141-836B-967CF8EA2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44260-2EB3-E548-9BA6-A095B53A636C}"/>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223121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E7A89-9209-6B49-8807-2AFD6C835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5D2760-101C-C34C-A5CA-EF5FC8931A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84202-71A2-BB49-9DE7-341F0581E862}"/>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5" name="Footer Placeholder 4">
            <a:extLst>
              <a:ext uri="{FF2B5EF4-FFF2-40B4-BE49-F238E27FC236}">
                <a16:creationId xmlns:a16="http://schemas.microsoft.com/office/drawing/2014/main" id="{19BDF3D4-3CA3-0E4B-B81A-0D6C09F8D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BA4CF-2240-4543-9660-E74EFFED93DA}"/>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24774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602D-894E-A64E-ACE2-D10B62E07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18AE7-3490-134F-AF87-8785C5B668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B0229-2498-B646-A18F-7055372DE05C}"/>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5" name="Footer Placeholder 4">
            <a:extLst>
              <a:ext uri="{FF2B5EF4-FFF2-40B4-BE49-F238E27FC236}">
                <a16:creationId xmlns:a16="http://schemas.microsoft.com/office/drawing/2014/main" id="{7F98E17D-5CF1-FD40-81BE-7A99E8D5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C014F-90AD-AC4F-87BF-3373F8BAF0F9}"/>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223933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0470-8373-9246-8B62-5F417509A5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B59254-5D52-8645-8E32-CC91A188F2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B8E20F-67FC-B44D-A2A6-B50DB5F061CA}"/>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5" name="Footer Placeholder 4">
            <a:extLst>
              <a:ext uri="{FF2B5EF4-FFF2-40B4-BE49-F238E27FC236}">
                <a16:creationId xmlns:a16="http://schemas.microsoft.com/office/drawing/2014/main" id="{4AD04236-7879-2E48-9D9C-01BA384E2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29FD7-F1DA-7246-AA19-305719FDF107}"/>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114099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2983-188C-2247-B180-7D9425B4E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40D09-FB87-D543-A602-3D6AB6B53D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DB970F-AD43-1E4A-9684-D235795BE3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FE1239-65D5-D644-A3F7-66CB505C5E18}"/>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6" name="Footer Placeholder 5">
            <a:extLst>
              <a:ext uri="{FF2B5EF4-FFF2-40B4-BE49-F238E27FC236}">
                <a16:creationId xmlns:a16="http://schemas.microsoft.com/office/drawing/2014/main" id="{4CE9FD72-3EE2-7F48-97B0-47870BF3C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38DD4-F5B2-E342-A6FC-C34D529D2F7D}"/>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317198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12D4-EE5F-8C49-8586-A470FCB274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90A5-C6ED-D846-A728-8395EA7AF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BD5900-6E64-E847-980D-0CC8515A23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67C24B-3BAC-574F-80E1-966B2A547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07282F-2EE4-6146-8A65-9EF88504D0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92E19-4216-874D-B8DA-54A3536A8739}"/>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8" name="Footer Placeholder 7">
            <a:extLst>
              <a:ext uri="{FF2B5EF4-FFF2-40B4-BE49-F238E27FC236}">
                <a16:creationId xmlns:a16="http://schemas.microsoft.com/office/drawing/2014/main" id="{4BFDFE53-9C20-2D47-BB4A-F76034DD59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0D463-4A00-A046-9B5A-85B763C28D0B}"/>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16718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66BC-9A1E-1940-A177-F2DEA82F11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C025F6-F4C0-674D-B3EA-DDC2516C4ACB}"/>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4" name="Footer Placeholder 3">
            <a:extLst>
              <a:ext uri="{FF2B5EF4-FFF2-40B4-BE49-F238E27FC236}">
                <a16:creationId xmlns:a16="http://schemas.microsoft.com/office/drawing/2014/main" id="{E02F021A-FE6E-2742-97B6-962EC93ADA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4CFEB3-35C1-B744-AA04-832FA344F3A5}"/>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416054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C7BCC-D113-E441-AE4E-FC4DD178C827}"/>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3" name="Footer Placeholder 2">
            <a:extLst>
              <a:ext uri="{FF2B5EF4-FFF2-40B4-BE49-F238E27FC236}">
                <a16:creationId xmlns:a16="http://schemas.microsoft.com/office/drawing/2014/main" id="{1532F8AA-19DE-804B-B39B-6EF9FC749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7E4738-7A47-B84B-9E58-5314FD127439}"/>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245868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5C17-0E90-8D40-A883-09EF52CD2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0D3A8E-C057-414B-85C9-34F1D4DA9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E1C5BE-4B74-134A-BD35-73A33FD6E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658AA6-79BC-754E-B9AE-54CBAA8FE398}"/>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6" name="Footer Placeholder 5">
            <a:extLst>
              <a:ext uri="{FF2B5EF4-FFF2-40B4-BE49-F238E27FC236}">
                <a16:creationId xmlns:a16="http://schemas.microsoft.com/office/drawing/2014/main" id="{E874249C-061D-FD42-AD71-DDD026B49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B3D3DB-9AE9-294C-881B-7148FFE5B1BC}"/>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285856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C2CA-15BE-1A4A-B452-E170437C9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A88CA2-23B6-C945-81D0-FAE76244C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C9BD1E-5378-C745-A2AA-C848A2BC3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3E1F67-3629-524F-B41E-0FF23A8C0ABB}"/>
              </a:ext>
            </a:extLst>
          </p:cNvPr>
          <p:cNvSpPr>
            <a:spLocks noGrp="1"/>
          </p:cNvSpPr>
          <p:nvPr>
            <p:ph type="dt" sz="half" idx="10"/>
          </p:nvPr>
        </p:nvSpPr>
        <p:spPr/>
        <p:txBody>
          <a:bodyPr/>
          <a:lstStyle/>
          <a:p>
            <a:fld id="{D68F103C-475D-E44B-8E30-95CB2864D322}" type="datetimeFigureOut">
              <a:rPr lang="en-US" smtClean="0"/>
              <a:t>6/3/20</a:t>
            </a:fld>
            <a:endParaRPr lang="en-US"/>
          </a:p>
        </p:txBody>
      </p:sp>
      <p:sp>
        <p:nvSpPr>
          <p:cNvPr id="6" name="Footer Placeholder 5">
            <a:extLst>
              <a:ext uri="{FF2B5EF4-FFF2-40B4-BE49-F238E27FC236}">
                <a16:creationId xmlns:a16="http://schemas.microsoft.com/office/drawing/2014/main" id="{D2A3177C-B0F0-A04F-B9E4-F59839620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888F8-CCDE-5149-8292-4160F0EE6456}"/>
              </a:ext>
            </a:extLst>
          </p:cNvPr>
          <p:cNvSpPr>
            <a:spLocks noGrp="1"/>
          </p:cNvSpPr>
          <p:nvPr>
            <p:ph type="sldNum" sz="quarter" idx="12"/>
          </p:nvPr>
        </p:nvSpPr>
        <p:spPr/>
        <p:txBody>
          <a:bodyPr/>
          <a:lstStyle/>
          <a:p>
            <a:fld id="{4466A61F-FFAD-624B-9893-F490631C77AE}" type="slidenum">
              <a:rPr lang="en-US" smtClean="0"/>
              <a:t>‹#›</a:t>
            </a:fld>
            <a:endParaRPr lang="en-US"/>
          </a:p>
        </p:txBody>
      </p:sp>
    </p:spTree>
    <p:extLst>
      <p:ext uri="{BB962C8B-B14F-4D97-AF65-F5344CB8AC3E}">
        <p14:creationId xmlns:p14="http://schemas.microsoft.com/office/powerpoint/2010/main" val="122371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441402-F33F-3248-A31B-C90B69A51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A94FD7-0337-7F43-9E4D-6E3FF167D5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38D35-F9FD-AA4D-B866-6373EBFAE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F103C-475D-E44B-8E30-95CB2864D322}" type="datetimeFigureOut">
              <a:rPr lang="en-US" smtClean="0"/>
              <a:t>6/3/20</a:t>
            </a:fld>
            <a:endParaRPr lang="en-US"/>
          </a:p>
        </p:txBody>
      </p:sp>
      <p:sp>
        <p:nvSpPr>
          <p:cNvPr id="5" name="Footer Placeholder 4">
            <a:extLst>
              <a:ext uri="{FF2B5EF4-FFF2-40B4-BE49-F238E27FC236}">
                <a16:creationId xmlns:a16="http://schemas.microsoft.com/office/drawing/2014/main" id="{1667BBC7-BC49-0442-80B1-B96BE5CD1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901250-C29F-0749-A027-A9A8011A7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6A61F-FFAD-624B-9893-F490631C77AE}" type="slidenum">
              <a:rPr lang="en-US" smtClean="0"/>
              <a:t>‹#›</a:t>
            </a:fld>
            <a:endParaRPr lang="en-US"/>
          </a:p>
        </p:txBody>
      </p:sp>
    </p:spTree>
    <p:extLst>
      <p:ext uri="{BB962C8B-B14F-4D97-AF65-F5344CB8AC3E}">
        <p14:creationId xmlns:p14="http://schemas.microsoft.com/office/powerpoint/2010/main" val="124848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86363" y="4814887"/>
            <a:ext cx="2533650" cy="1779790"/>
          </a:xfrm>
          <a:prstGeom prst="rect">
            <a:avLst/>
          </a:prstGeom>
        </p:spPr>
      </p:pic>
      <p:pic>
        <p:nvPicPr>
          <p:cNvPr id="5" name="Picture 4"/>
          <p:cNvPicPr>
            <a:picLocks noChangeAspect="1"/>
          </p:cNvPicPr>
          <p:nvPr/>
        </p:nvPicPr>
        <p:blipFill>
          <a:blip r:embed="rId4"/>
          <a:stretch>
            <a:fillRect/>
          </a:stretch>
        </p:blipFill>
        <p:spPr>
          <a:xfrm>
            <a:off x="2328863" y="4814887"/>
            <a:ext cx="2303750" cy="1919287"/>
          </a:xfrm>
          <a:prstGeom prst="rect">
            <a:avLst/>
          </a:prstGeom>
        </p:spPr>
      </p:pic>
      <p:sp>
        <p:nvSpPr>
          <p:cNvPr id="7" name="Title 6"/>
          <p:cNvSpPr>
            <a:spLocks noGrp="1"/>
          </p:cNvSpPr>
          <p:nvPr>
            <p:ph type="ctrTitle"/>
          </p:nvPr>
        </p:nvSpPr>
        <p:spPr>
          <a:xfrm>
            <a:off x="1524000" y="1793876"/>
            <a:ext cx="9144000" cy="2387600"/>
          </a:xfrm>
        </p:spPr>
        <p:txBody>
          <a:bodyPr>
            <a:normAutofit fontScale="90000"/>
          </a:bodyPr>
          <a:lstStyle/>
          <a:p>
            <a:br>
              <a:rPr lang="en-US" sz="7900" b="1" dirty="0">
                <a:solidFill>
                  <a:srgbClr val="03B4CD"/>
                </a:solidFill>
              </a:rPr>
            </a:br>
            <a:br>
              <a:rPr lang="en-US" sz="7900" b="1" dirty="0">
                <a:solidFill>
                  <a:srgbClr val="03B4CD"/>
                </a:solidFill>
              </a:rPr>
            </a:br>
            <a:r>
              <a:rPr lang="en-US" sz="7900" b="1" dirty="0">
                <a:solidFill>
                  <a:srgbClr val="03B4CD"/>
                </a:solidFill>
              </a:rPr>
              <a:t>The Power of People, Partnerships and Place</a:t>
            </a:r>
            <a:br>
              <a:rPr lang="en-US" sz="7900" b="1" dirty="0">
                <a:solidFill>
                  <a:srgbClr val="03B4CD"/>
                </a:solidFill>
              </a:rPr>
            </a:br>
            <a:br>
              <a:rPr lang="en-US" sz="5400" dirty="0">
                <a:solidFill>
                  <a:srgbClr val="B61A73"/>
                </a:solidFill>
              </a:rPr>
            </a:br>
            <a:r>
              <a:rPr lang="en-US" sz="5400" dirty="0">
                <a:solidFill>
                  <a:srgbClr val="B61A73"/>
                </a:solidFill>
              </a:rPr>
              <a:t>#</a:t>
            </a:r>
            <a:r>
              <a:rPr lang="en-US" sz="5400" dirty="0" err="1">
                <a:solidFill>
                  <a:srgbClr val="B61A73"/>
                </a:solidFill>
              </a:rPr>
              <a:t>PeoplePartnershipsPlace</a:t>
            </a:r>
            <a:r>
              <a:rPr lang="en-US" sz="5400" dirty="0">
                <a:solidFill>
                  <a:srgbClr val="B61A73"/>
                </a:solidFill>
              </a:rPr>
              <a:t> #</a:t>
            </a:r>
            <a:r>
              <a:rPr lang="en-US" sz="5400" dirty="0" err="1">
                <a:solidFill>
                  <a:srgbClr val="B61A73"/>
                </a:solidFill>
              </a:rPr>
              <a:t>LondonsGiving</a:t>
            </a:r>
            <a:endParaRPr lang="en-GB" dirty="0"/>
          </a:p>
        </p:txBody>
      </p:sp>
      <p:pic>
        <p:nvPicPr>
          <p:cNvPr id="6" name="Picture 5">
            <a:extLst>
              <a:ext uri="{FF2B5EF4-FFF2-40B4-BE49-F238E27FC236}">
                <a16:creationId xmlns:a16="http://schemas.microsoft.com/office/drawing/2014/main" id="{DFB855BB-912C-584D-892A-B2415007EF8B}"/>
              </a:ext>
            </a:extLst>
          </p:cNvPr>
          <p:cNvPicPr>
            <a:picLocks noChangeAspect="1"/>
          </p:cNvPicPr>
          <p:nvPr/>
        </p:nvPicPr>
        <p:blipFill>
          <a:blip r:embed="rId5"/>
          <a:stretch>
            <a:fillRect/>
          </a:stretch>
        </p:blipFill>
        <p:spPr>
          <a:xfrm>
            <a:off x="7850137" y="4615819"/>
            <a:ext cx="2902825" cy="2567023"/>
          </a:xfrm>
          <a:prstGeom prst="rect">
            <a:avLst/>
          </a:prstGeom>
        </p:spPr>
      </p:pic>
    </p:spTree>
    <p:extLst>
      <p:ext uri="{BB962C8B-B14F-4D97-AF65-F5344CB8AC3E}">
        <p14:creationId xmlns:p14="http://schemas.microsoft.com/office/powerpoint/2010/main" val="305343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EC9C-F1B7-FB4A-B726-ACFAB6F7B3BE}"/>
              </a:ext>
            </a:extLst>
          </p:cNvPr>
          <p:cNvSpPr>
            <a:spLocks noGrp="1"/>
          </p:cNvSpPr>
          <p:nvPr>
            <p:ph type="title"/>
          </p:nvPr>
        </p:nvSpPr>
        <p:spPr/>
        <p:txBody>
          <a:bodyPr/>
          <a:lstStyle/>
          <a:p>
            <a:r>
              <a:rPr lang="en-US" b="1" dirty="0">
                <a:solidFill>
                  <a:srgbClr val="B61A73"/>
                </a:solidFill>
              </a:rPr>
              <a:t>London’s Giving Movement</a:t>
            </a:r>
          </a:p>
        </p:txBody>
      </p:sp>
      <p:sp>
        <p:nvSpPr>
          <p:cNvPr id="6" name="TextBox 5">
            <a:extLst>
              <a:ext uri="{FF2B5EF4-FFF2-40B4-BE49-F238E27FC236}">
                <a16:creationId xmlns:a16="http://schemas.microsoft.com/office/drawing/2014/main" id="{DAA54494-01CE-B740-BDBE-C2AC20A57661}"/>
              </a:ext>
            </a:extLst>
          </p:cNvPr>
          <p:cNvSpPr txBox="1"/>
          <p:nvPr/>
        </p:nvSpPr>
        <p:spPr>
          <a:xfrm>
            <a:off x="838200" y="2024771"/>
            <a:ext cx="3245069" cy="3416320"/>
          </a:xfrm>
          <a:prstGeom prst="rect">
            <a:avLst/>
          </a:prstGeom>
          <a:noFill/>
        </p:spPr>
        <p:txBody>
          <a:bodyPr wrap="square" rtlCol="0">
            <a:spAutoFit/>
          </a:bodyPr>
          <a:lstStyle/>
          <a:p>
            <a:r>
              <a:rPr lang="en-US" sz="2400" dirty="0"/>
              <a:t>2017 – 2019;</a:t>
            </a:r>
          </a:p>
          <a:p>
            <a:pPr marL="342900" indent="-342900">
              <a:buFont typeface="Arial" panose="020B0604020202020204" pitchFamily="34" charset="0"/>
              <a:buChar char="•"/>
            </a:pPr>
            <a:r>
              <a:rPr lang="en-US" sz="2400" dirty="0"/>
              <a:t>£4.5m raised</a:t>
            </a:r>
          </a:p>
          <a:p>
            <a:pPr marL="342900" indent="-342900">
              <a:buFont typeface="Arial" panose="020B0604020202020204" pitchFamily="34" charset="0"/>
              <a:buChar char="•"/>
            </a:pPr>
            <a:r>
              <a:rPr lang="en-US" sz="2400" dirty="0"/>
              <a:t>£4.8m grants given</a:t>
            </a:r>
          </a:p>
          <a:p>
            <a:pPr marL="342900" indent="-342900">
              <a:buFont typeface="Arial" panose="020B0604020202020204" pitchFamily="34" charset="0"/>
              <a:buChar char="•"/>
            </a:pPr>
            <a:r>
              <a:rPr lang="en-US" sz="2400" dirty="0"/>
              <a:t>+ £1.1m volunteering and in-kind giving</a:t>
            </a:r>
            <a:br>
              <a:rPr lang="en-US" sz="2400" dirty="0"/>
            </a:br>
            <a:endParaRPr lang="en-US" sz="2400" dirty="0"/>
          </a:p>
          <a:p>
            <a:r>
              <a:rPr lang="en-US" sz="2400" dirty="0"/>
              <a:t>March - April 2020;</a:t>
            </a:r>
          </a:p>
          <a:p>
            <a:pPr marL="342900" indent="-342900">
              <a:buFont typeface="Arial" panose="020B0604020202020204" pitchFamily="34" charset="0"/>
              <a:buChar char="•"/>
            </a:pPr>
            <a:r>
              <a:rPr lang="en-US" sz="2400" dirty="0"/>
              <a:t>£1.8m raised for Covid-19 response</a:t>
            </a:r>
          </a:p>
        </p:txBody>
      </p:sp>
      <p:sp>
        <p:nvSpPr>
          <p:cNvPr id="3" name="Rectangle 2"/>
          <p:cNvSpPr/>
          <p:nvPr/>
        </p:nvSpPr>
        <p:spPr>
          <a:xfrm>
            <a:off x="428625" y="1690688"/>
            <a:ext cx="3857625" cy="4052887"/>
          </a:xfrm>
          <a:prstGeom prst="rect">
            <a:avLst/>
          </a:prstGeom>
          <a:solidFill>
            <a:srgbClr val="B61A73">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8502A10-0767-0F41-A4A5-7A63AD125F00}"/>
              </a:ext>
            </a:extLst>
          </p:cNvPr>
          <p:cNvPicPr>
            <a:picLocks noChangeAspect="1"/>
          </p:cNvPicPr>
          <p:nvPr/>
        </p:nvPicPr>
        <p:blipFill>
          <a:blip r:embed="rId3"/>
          <a:stretch>
            <a:fillRect/>
          </a:stretch>
        </p:blipFill>
        <p:spPr>
          <a:xfrm>
            <a:off x="5094515" y="1450492"/>
            <a:ext cx="6052456" cy="4814987"/>
          </a:xfrm>
          <a:prstGeom prst="rect">
            <a:avLst/>
          </a:prstGeom>
        </p:spPr>
      </p:pic>
      <p:pic>
        <p:nvPicPr>
          <p:cNvPr id="11" name="Picture 10">
            <a:extLst>
              <a:ext uri="{FF2B5EF4-FFF2-40B4-BE49-F238E27FC236}">
                <a16:creationId xmlns:a16="http://schemas.microsoft.com/office/drawing/2014/main" id="{A66A8699-F36F-884E-AB6C-B4FCFD65D457}"/>
              </a:ext>
            </a:extLst>
          </p:cNvPr>
          <p:cNvPicPr>
            <a:picLocks noChangeAspect="1"/>
          </p:cNvPicPr>
          <p:nvPr/>
        </p:nvPicPr>
        <p:blipFill rotWithShape="1">
          <a:blip r:embed="rId4"/>
          <a:srcRect t="86541" r="69505"/>
          <a:stretch/>
        </p:blipFill>
        <p:spPr>
          <a:xfrm>
            <a:off x="4603531" y="5900056"/>
            <a:ext cx="1927898" cy="720327"/>
          </a:xfrm>
          <a:prstGeom prst="rect">
            <a:avLst/>
          </a:prstGeom>
        </p:spPr>
      </p:pic>
    </p:spTree>
    <p:extLst>
      <p:ext uri="{BB962C8B-B14F-4D97-AF65-F5344CB8AC3E}">
        <p14:creationId xmlns:p14="http://schemas.microsoft.com/office/powerpoint/2010/main" val="229625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403F-ECF8-F84B-9386-0012FD5B4BD6}"/>
              </a:ext>
            </a:extLst>
          </p:cNvPr>
          <p:cNvSpPr>
            <a:spLocks noGrp="1"/>
          </p:cNvSpPr>
          <p:nvPr>
            <p:ph type="title"/>
          </p:nvPr>
        </p:nvSpPr>
        <p:spPr/>
        <p:txBody>
          <a:bodyPr/>
          <a:lstStyle/>
          <a:p>
            <a:r>
              <a:rPr lang="en-US" b="1" dirty="0">
                <a:solidFill>
                  <a:srgbClr val="03B4CD"/>
                </a:solidFill>
              </a:rPr>
              <a:t>What is a Place Based Giving Scheme (PBGS)?</a:t>
            </a:r>
          </a:p>
        </p:txBody>
      </p:sp>
      <p:pic>
        <p:nvPicPr>
          <p:cNvPr id="7" name="Content Placeholder 6">
            <a:extLst>
              <a:ext uri="{FF2B5EF4-FFF2-40B4-BE49-F238E27FC236}">
                <a16:creationId xmlns:a16="http://schemas.microsoft.com/office/drawing/2014/main" id="{22FE57D4-F48C-3843-9966-53AD2AFCB428}"/>
              </a:ext>
            </a:extLst>
          </p:cNvPr>
          <p:cNvPicPr>
            <a:picLocks noGrp="1" noChangeAspect="1"/>
          </p:cNvPicPr>
          <p:nvPr>
            <p:ph idx="1"/>
          </p:nvPr>
        </p:nvPicPr>
        <p:blipFill>
          <a:blip r:embed="rId3"/>
          <a:stretch>
            <a:fillRect/>
          </a:stretch>
        </p:blipFill>
        <p:spPr>
          <a:xfrm>
            <a:off x="838200" y="1579178"/>
            <a:ext cx="4822031" cy="4791987"/>
          </a:xfrm>
        </p:spPr>
      </p:pic>
      <p:sp>
        <p:nvSpPr>
          <p:cNvPr id="5" name="Rectangle 4">
            <a:extLst>
              <a:ext uri="{FF2B5EF4-FFF2-40B4-BE49-F238E27FC236}">
                <a16:creationId xmlns:a16="http://schemas.microsoft.com/office/drawing/2014/main" id="{503F91ED-4BFD-A048-8F3F-BA53ABD67AC0}"/>
              </a:ext>
            </a:extLst>
          </p:cNvPr>
          <p:cNvSpPr/>
          <p:nvPr/>
        </p:nvSpPr>
        <p:spPr>
          <a:xfrm>
            <a:off x="6578203" y="1877179"/>
            <a:ext cx="3857625" cy="4052887"/>
          </a:xfrm>
          <a:prstGeom prst="rect">
            <a:avLst/>
          </a:prstGeom>
          <a:solidFill>
            <a:srgbClr val="B61A73">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6F23F47-DA32-AE46-8565-7B88021C01BD}"/>
              </a:ext>
            </a:extLst>
          </p:cNvPr>
          <p:cNvSpPr txBox="1"/>
          <p:nvPr/>
        </p:nvSpPr>
        <p:spPr>
          <a:xfrm>
            <a:off x="6800878" y="1877179"/>
            <a:ext cx="3412273" cy="38164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800" dirty="0"/>
              <a:t>Each is unique, according to local assets and needs</a:t>
            </a:r>
          </a:p>
          <a:p>
            <a:pPr marL="285750" indent="-285750">
              <a:buFont typeface="Arial" panose="020B0604020202020204" pitchFamily="34" charset="0"/>
              <a:buChar char="•"/>
            </a:pPr>
            <a:r>
              <a:rPr lang="en-US" sz="2800" dirty="0"/>
              <a:t>Doing these things together and through partnership and listening is what makes a PBGS </a:t>
            </a:r>
          </a:p>
        </p:txBody>
      </p:sp>
    </p:spTree>
    <p:extLst>
      <p:ext uri="{BB962C8B-B14F-4D97-AF65-F5344CB8AC3E}">
        <p14:creationId xmlns:p14="http://schemas.microsoft.com/office/powerpoint/2010/main" val="23723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E21B-9D90-4B44-87E9-C694DC491AF5}"/>
              </a:ext>
            </a:extLst>
          </p:cNvPr>
          <p:cNvSpPr>
            <a:spLocks noGrp="1"/>
          </p:cNvSpPr>
          <p:nvPr>
            <p:ph type="title"/>
          </p:nvPr>
        </p:nvSpPr>
        <p:spPr/>
        <p:txBody>
          <a:bodyPr/>
          <a:lstStyle/>
          <a:p>
            <a:r>
              <a:rPr lang="en-US" b="1" dirty="0">
                <a:solidFill>
                  <a:srgbClr val="B61A73"/>
                </a:solidFill>
              </a:rPr>
              <a:t>It’s not what you do it’s the way that you do it – the principles</a:t>
            </a:r>
          </a:p>
        </p:txBody>
      </p:sp>
      <p:sp>
        <p:nvSpPr>
          <p:cNvPr id="3" name="Content Placeholder 2">
            <a:extLst>
              <a:ext uri="{FF2B5EF4-FFF2-40B4-BE49-F238E27FC236}">
                <a16:creationId xmlns:a16="http://schemas.microsoft.com/office/drawing/2014/main" id="{6EE9AEB9-6AA8-3F4F-805B-424952538FDE}"/>
              </a:ext>
            </a:extLst>
          </p:cNvPr>
          <p:cNvSpPr>
            <a:spLocks noGrp="1"/>
          </p:cNvSpPr>
          <p:nvPr>
            <p:ph idx="1"/>
          </p:nvPr>
        </p:nvSpPr>
        <p:spPr/>
        <p:txBody>
          <a:bodyPr>
            <a:normAutofit/>
          </a:bodyPr>
          <a:lstStyle/>
          <a:p>
            <a:pPr fontAlgn="base"/>
            <a:endParaRPr lang="en-GB" b="1" dirty="0"/>
          </a:p>
          <a:p>
            <a:pPr fontAlgn="base"/>
            <a:r>
              <a:rPr lang="en-GB" b="1" dirty="0"/>
              <a:t>Everyone has something to give</a:t>
            </a:r>
            <a:r>
              <a:rPr lang="en-GB" dirty="0"/>
              <a:t>: time, talent and resources</a:t>
            </a:r>
          </a:p>
          <a:p>
            <a:pPr fontAlgn="base"/>
            <a:r>
              <a:rPr lang="en-GB" b="1" dirty="0"/>
              <a:t>Shared</a:t>
            </a:r>
            <a:r>
              <a:rPr lang="en-GB" dirty="0"/>
              <a:t> </a:t>
            </a:r>
            <a:r>
              <a:rPr lang="en-GB" b="1" dirty="0"/>
              <a:t>understanding of local aspirations and needs</a:t>
            </a:r>
            <a:endParaRPr lang="en-GB" dirty="0"/>
          </a:p>
          <a:p>
            <a:pPr fontAlgn="base"/>
            <a:r>
              <a:rPr lang="en-GB" b="1" dirty="0"/>
              <a:t>Listening to local people and involving them in decision-making</a:t>
            </a:r>
            <a:endParaRPr lang="en-GB" dirty="0"/>
          </a:p>
          <a:p>
            <a:pPr fontAlgn="base"/>
            <a:r>
              <a:rPr lang="en-GB" b="1" dirty="0"/>
              <a:t>Collaborating with cross-sector partners</a:t>
            </a:r>
            <a:r>
              <a:rPr lang="en-GB" dirty="0"/>
              <a:t> to find better ways to improve places </a:t>
            </a:r>
          </a:p>
          <a:p>
            <a:pPr fontAlgn="base"/>
            <a:r>
              <a:rPr lang="en-GB" b="1" dirty="0"/>
              <a:t>Independence</a:t>
            </a:r>
            <a:r>
              <a:rPr lang="en-GB" dirty="0"/>
              <a:t>, all partners have an equal voice</a:t>
            </a:r>
          </a:p>
          <a:p>
            <a:pPr marL="0" indent="0">
              <a:buNone/>
            </a:pPr>
            <a:endParaRPr lang="en-US" dirty="0"/>
          </a:p>
        </p:txBody>
      </p:sp>
    </p:spTree>
    <p:extLst>
      <p:ext uri="{BB962C8B-B14F-4D97-AF65-F5344CB8AC3E}">
        <p14:creationId xmlns:p14="http://schemas.microsoft.com/office/powerpoint/2010/main" val="223832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641F-F885-834F-A56C-163997CB1486}"/>
              </a:ext>
            </a:extLst>
          </p:cNvPr>
          <p:cNvSpPr>
            <a:spLocks noGrp="1"/>
          </p:cNvSpPr>
          <p:nvPr>
            <p:ph type="title"/>
          </p:nvPr>
        </p:nvSpPr>
        <p:spPr/>
        <p:txBody>
          <a:bodyPr/>
          <a:lstStyle/>
          <a:p>
            <a:r>
              <a:rPr lang="en-US" b="1" dirty="0">
                <a:solidFill>
                  <a:srgbClr val="03B4CD"/>
                </a:solidFill>
              </a:rPr>
              <a:t>The Power of Place</a:t>
            </a:r>
          </a:p>
        </p:txBody>
      </p:sp>
      <p:pic>
        <p:nvPicPr>
          <p:cNvPr id="5" name="Content Placeholder 4">
            <a:extLst>
              <a:ext uri="{FF2B5EF4-FFF2-40B4-BE49-F238E27FC236}">
                <a16:creationId xmlns:a16="http://schemas.microsoft.com/office/drawing/2014/main" id="{5C5FA17F-FBD3-8744-9DE8-AD97FFC6D9AB}"/>
              </a:ext>
            </a:extLst>
          </p:cNvPr>
          <p:cNvPicPr>
            <a:picLocks noGrp="1" noChangeAspect="1"/>
          </p:cNvPicPr>
          <p:nvPr>
            <p:ph sz="half" idx="1"/>
          </p:nvPr>
        </p:nvPicPr>
        <p:blipFill>
          <a:blip r:embed="rId3"/>
          <a:stretch>
            <a:fillRect/>
          </a:stretch>
        </p:blipFill>
        <p:spPr>
          <a:xfrm>
            <a:off x="1178113" y="2023269"/>
            <a:ext cx="4394200" cy="3111500"/>
          </a:xfrm>
        </p:spPr>
      </p:pic>
      <p:sp>
        <p:nvSpPr>
          <p:cNvPr id="6" name="Content Placeholder 5">
            <a:extLst>
              <a:ext uri="{FF2B5EF4-FFF2-40B4-BE49-F238E27FC236}">
                <a16:creationId xmlns:a16="http://schemas.microsoft.com/office/drawing/2014/main" id="{079A0258-CE09-5940-B3FF-4F25133494DC}"/>
              </a:ext>
            </a:extLst>
          </p:cNvPr>
          <p:cNvSpPr>
            <a:spLocks noGrp="1"/>
          </p:cNvSpPr>
          <p:nvPr>
            <p:ph sz="half" idx="2"/>
          </p:nvPr>
        </p:nvSpPr>
        <p:spPr/>
        <p:txBody>
          <a:bodyPr/>
          <a:lstStyle/>
          <a:p>
            <a:r>
              <a:rPr lang="en-US" dirty="0"/>
              <a:t>Place based giving helps people to make connections and take individual and collective action </a:t>
            </a:r>
          </a:p>
          <a:p>
            <a:r>
              <a:rPr lang="en-US" dirty="0"/>
              <a:t>Enabled by relationships built on the shared identity of place</a:t>
            </a:r>
          </a:p>
          <a:p>
            <a:r>
              <a:rPr lang="en-US" dirty="0"/>
              <a:t>People and businesses have shown they want to give where they live</a:t>
            </a:r>
          </a:p>
        </p:txBody>
      </p:sp>
      <p:sp>
        <p:nvSpPr>
          <p:cNvPr id="3" name="Flowchart: Process 2"/>
          <p:cNvSpPr/>
          <p:nvPr/>
        </p:nvSpPr>
        <p:spPr>
          <a:xfrm>
            <a:off x="6172201" y="1528763"/>
            <a:ext cx="5181600" cy="4100512"/>
          </a:xfrm>
          <a:prstGeom prst="flowChartProcess">
            <a:avLst/>
          </a:prstGeom>
          <a:solidFill>
            <a:srgbClr val="B61A73">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2956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5682-4CA5-A04C-918B-85FAFB8DF7E4}"/>
              </a:ext>
            </a:extLst>
          </p:cNvPr>
          <p:cNvSpPr>
            <a:spLocks noGrp="1"/>
          </p:cNvSpPr>
          <p:nvPr>
            <p:ph type="title"/>
          </p:nvPr>
        </p:nvSpPr>
        <p:spPr/>
        <p:txBody>
          <a:bodyPr/>
          <a:lstStyle/>
          <a:p>
            <a:r>
              <a:rPr lang="en-US" b="1" dirty="0">
                <a:solidFill>
                  <a:srgbClr val="B61A73"/>
                </a:solidFill>
              </a:rPr>
              <a:t>The Power of Partnership </a:t>
            </a:r>
          </a:p>
        </p:txBody>
      </p:sp>
      <p:pic>
        <p:nvPicPr>
          <p:cNvPr id="7" name="Content Placeholder 6">
            <a:extLst>
              <a:ext uri="{FF2B5EF4-FFF2-40B4-BE49-F238E27FC236}">
                <a16:creationId xmlns:a16="http://schemas.microsoft.com/office/drawing/2014/main" id="{232D0E20-0CD0-E14A-A532-B97DBBDB8294}"/>
              </a:ext>
            </a:extLst>
          </p:cNvPr>
          <p:cNvPicPr>
            <a:picLocks noGrp="1" noChangeAspect="1"/>
          </p:cNvPicPr>
          <p:nvPr>
            <p:ph sz="half" idx="1"/>
          </p:nvPr>
        </p:nvPicPr>
        <p:blipFill>
          <a:blip r:embed="rId3"/>
          <a:stretch>
            <a:fillRect/>
          </a:stretch>
        </p:blipFill>
        <p:spPr>
          <a:xfrm>
            <a:off x="1279643" y="2415103"/>
            <a:ext cx="4232564" cy="2816670"/>
          </a:xfrm>
        </p:spPr>
      </p:pic>
      <p:sp>
        <p:nvSpPr>
          <p:cNvPr id="5" name="Content Placeholder 4">
            <a:extLst>
              <a:ext uri="{FF2B5EF4-FFF2-40B4-BE49-F238E27FC236}">
                <a16:creationId xmlns:a16="http://schemas.microsoft.com/office/drawing/2014/main" id="{734EEC63-89B9-F04D-9742-E81573B3D732}"/>
              </a:ext>
            </a:extLst>
          </p:cNvPr>
          <p:cNvSpPr>
            <a:spLocks noGrp="1"/>
          </p:cNvSpPr>
          <p:nvPr>
            <p:ph sz="half" idx="2"/>
          </p:nvPr>
        </p:nvSpPr>
        <p:spPr/>
        <p:txBody>
          <a:bodyPr>
            <a:normAutofit fontScale="92500" lnSpcReduction="10000"/>
          </a:bodyPr>
          <a:lstStyle/>
          <a:p>
            <a:r>
              <a:rPr lang="en-US" dirty="0"/>
              <a:t>At the heart of a PBGS, and its ability to do more, do better and include everyone</a:t>
            </a:r>
          </a:p>
          <a:p>
            <a:r>
              <a:rPr lang="en-US" dirty="0"/>
              <a:t>Partnership working and cross sectoral relationships make PBGSs the ‘go-to’ for residents, charities, local authorities and business in a time of crisis</a:t>
            </a:r>
          </a:p>
          <a:p>
            <a:r>
              <a:rPr lang="en-US" dirty="0"/>
              <a:t>Time and effort invested in building trust relationships enabled PBGSs to convene, connect and act quickly</a:t>
            </a:r>
          </a:p>
        </p:txBody>
      </p:sp>
      <p:sp>
        <p:nvSpPr>
          <p:cNvPr id="3" name="Flowchart: Process 2"/>
          <p:cNvSpPr/>
          <p:nvPr/>
        </p:nvSpPr>
        <p:spPr>
          <a:xfrm>
            <a:off x="5929313" y="1500188"/>
            <a:ext cx="5557837" cy="4676775"/>
          </a:xfrm>
          <a:prstGeom prst="flowChartProcess">
            <a:avLst/>
          </a:prstGeom>
          <a:solidFill>
            <a:srgbClr val="B61A73">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416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D63C-A8F0-2742-9E3F-81530C3D0315}"/>
              </a:ext>
            </a:extLst>
          </p:cNvPr>
          <p:cNvSpPr>
            <a:spLocks noGrp="1"/>
          </p:cNvSpPr>
          <p:nvPr>
            <p:ph type="title"/>
          </p:nvPr>
        </p:nvSpPr>
        <p:spPr/>
        <p:txBody>
          <a:bodyPr/>
          <a:lstStyle/>
          <a:p>
            <a:r>
              <a:rPr lang="en-US" b="1" dirty="0">
                <a:solidFill>
                  <a:srgbClr val="03B4CD"/>
                </a:solidFill>
              </a:rPr>
              <a:t>The Power of People</a:t>
            </a:r>
          </a:p>
        </p:txBody>
      </p:sp>
      <p:pic>
        <p:nvPicPr>
          <p:cNvPr id="8" name="Content Placeholder 7">
            <a:extLst>
              <a:ext uri="{FF2B5EF4-FFF2-40B4-BE49-F238E27FC236}">
                <a16:creationId xmlns:a16="http://schemas.microsoft.com/office/drawing/2014/main" id="{A45EAF31-5700-BF42-A8CF-D4CDF985AA80}"/>
              </a:ext>
            </a:extLst>
          </p:cNvPr>
          <p:cNvPicPr>
            <a:picLocks noGrp="1" noChangeAspect="1"/>
          </p:cNvPicPr>
          <p:nvPr>
            <p:ph sz="half" idx="1"/>
          </p:nvPr>
        </p:nvPicPr>
        <p:blipFill>
          <a:blip r:embed="rId3"/>
          <a:stretch>
            <a:fillRect/>
          </a:stretch>
        </p:blipFill>
        <p:spPr bwMode="auto">
          <a:xfrm>
            <a:off x="2032087" y="5230511"/>
            <a:ext cx="2247900" cy="9906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C20559D6-A88A-5740-AFC3-6DB3B119D8D6}"/>
              </a:ext>
            </a:extLst>
          </p:cNvPr>
          <p:cNvSpPr>
            <a:spLocks noGrp="1"/>
          </p:cNvSpPr>
          <p:nvPr>
            <p:ph sz="half" idx="2"/>
          </p:nvPr>
        </p:nvSpPr>
        <p:spPr/>
        <p:txBody>
          <a:bodyPr/>
          <a:lstStyle/>
          <a:p>
            <a:r>
              <a:rPr lang="en-US" dirty="0"/>
              <a:t>PBGSs that continuously listen and give away power to local people will naturally innovate and be more effective</a:t>
            </a:r>
          </a:p>
          <a:p>
            <a:r>
              <a:rPr lang="en-US" dirty="0"/>
              <a:t>It’s the cumulative effect of working collaboratively to give, get, connect and illuminate that creates value</a:t>
            </a:r>
          </a:p>
          <a:p>
            <a:endParaRPr lang="en-US" dirty="0"/>
          </a:p>
          <a:p>
            <a:endParaRPr lang="en-US" dirty="0"/>
          </a:p>
        </p:txBody>
      </p:sp>
      <p:pic>
        <p:nvPicPr>
          <p:cNvPr id="7" name="Picture 6">
            <a:extLst>
              <a:ext uri="{FF2B5EF4-FFF2-40B4-BE49-F238E27FC236}">
                <a16:creationId xmlns:a16="http://schemas.microsoft.com/office/drawing/2014/main" id="{0639CD25-ECC4-494A-BB1F-B1D5B4A7E7C7}"/>
              </a:ext>
            </a:extLst>
          </p:cNvPr>
          <p:cNvPicPr>
            <a:picLocks noChangeAspect="1"/>
          </p:cNvPicPr>
          <p:nvPr/>
        </p:nvPicPr>
        <p:blipFill>
          <a:blip r:embed="rId4"/>
          <a:stretch>
            <a:fillRect/>
          </a:stretch>
        </p:blipFill>
        <p:spPr>
          <a:xfrm>
            <a:off x="1159864" y="1679031"/>
            <a:ext cx="3978773" cy="3598778"/>
          </a:xfrm>
          <a:prstGeom prst="rect">
            <a:avLst/>
          </a:prstGeom>
        </p:spPr>
      </p:pic>
      <p:sp>
        <p:nvSpPr>
          <p:cNvPr id="3" name="Flowchart: Process 2"/>
          <p:cNvSpPr/>
          <p:nvPr/>
        </p:nvSpPr>
        <p:spPr>
          <a:xfrm>
            <a:off x="6010860" y="1543050"/>
            <a:ext cx="5342940" cy="3843338"/>
          </a:xfrm>
          <a:prstGeom prst="flowChartProcess">
            <a:avLst/>
          </a:prstGeom>
          <a:solidFill>
            <a:srgbClr val="B61A73">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817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C429-008C-9E42-B1FD-164D447E833D}"/>
              </a:ext>
            </a:extLst>
          </p:cNvPr>
          <p:cNvSpPr>
            <a:spLocks noGrp="1"/>
          </p:cNvSpPr>
          <p:nvPr>
            <p:ph type="title"/>
          </p:nvPr>
        </p:nvSpPr>
        <p:spPr/>
        <p:txBody>
          <a:bodyPr/>
          <a:lstStyle/>
          <a:p>
            <a:r>
              <a:rPr lang="en-US" b="1" dirty="0">
                <a:solidFill>
                  <a:srgbClr val="B61A73"/>
                </a:solidFill>
              </a:rPr>
              <a:t>Key Lessons</a:t>
            </a:r>
          </a:p>
        </p:txBody>
      </p:sp>
      <p:sp>
        <p:nvSpPr>
          <p:cNvPr id="3" name="Content Placeholder 2">
            <a:extLst>
              <a:ext uri="{FF2B5EF4-FFF2-40B4-BE49-F238E27FC236}">
                <a16:creationId xmlns:a16="http://schemas.microsoft.com/office/drawing/2014/main" id="{D653EEDB-BA03-FA41-A434-6395089F0A32}"/>
              </a:ext>
            </a:extLst>
          </p:cNvPr>
          <p:cNvSpPr>
            <a:spLocks noGrp="1"/>
          </p:cNvSpPr>
          <p:nvPr>
            <p:ph idx="1"/>
          </p:nvPr>
        </p:nvSpPr>
        <p:spPr/>
        <p:txBody>
          <a:bodyPr/>
          <a:lstStyle/>
          <a:p>
            <a:r>
              <a:rPr lang="en-US" dirty="0"/>
              <a:t>Place matters – especially in a crisis, it brings together people and </a:t>
            </a:r>
            <a:r>
              <a:rPr lang="en-US" dirty="0" err="1"/>
              <a:t>organisations</a:t>
            </a:r>
            <a:r>
              <a:rPr lang="en-US" dirty="0"/>
              <a:t> across communities and sectors. Every place is unique and needs its own solutions</a:t>
            </a:r>
          </a:p>
          <a:p>
            <a:r>
              <a:rPr lang="en-US" dirty="0"/>
              <a:t>When people are at the heart of everything you do your work will be responsive and innovative</a:t>
            </a:r>
          </a:p>
          <a:p>
            <a:r>
              <a:rPr lang="en-US" dirty="0"/>
              <a:t>Building trust partnerships takes time and resource, but it pays dividends - once in place it enables you to be agile</a:t>
            </a:r>
          </a:p>
          <a:p>
            <a:r>
              <a:rPr lang="en-US" dirty="0"/>
              <a:t>The giving movement is a key part of the funding and community ecosystem in London, one of the most powerful tools funders and Local Authorities have to support people-led ideas and </a:t>
            </a:r>
            <a:r>
              <a:rPr lang="en-US" dirty="0" err="1"/>
              <a:t>organisations</a:t>
            </a:r>
            <a:endParaRPr lang="en-US" dirty="0"/>
          </a:p>
          <a:p>
            <a:endParaRPr lang="en-US" dirty="0"/>
          </a:p>
        </p:txBody>
      </p:sp>
    </p:spTree>
    <p:extLst>
      <p:ext uri="{BB962C8B-B14F-4D97-AF65-F5344CB8AC3E}">
        <p14:creationId xmlns:p14="http://schemas.microsoft.com/office/powerpoint/2010/main" val="273387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86363" y="4814887"/>
            <a:ext cx="2533650" cy="1779790"/>
          </a:xfrm>
          <a:prstGeom prst="rect">
            <a:avLst/>
          </a:prstGeom>
        </p:spPr>
      </p:pic>
      <p:pic>
        <p:nvPicPr>
          <p:cNvPr id="5" name="Picture 4"/>
          <p:cNvPicPr>
            <a:picLocks noChangeAspect="1"/>
          </p:cNvPicPr>
          <p:nvPr/>
        </p:nvPicPr>
        <p:blipFill>
          <a:blip r:embed="rId4"/>
          <a:stretch>
            <a:fillRect/>
          </a:stretch>
        </p:blipFill>
        <p:spPr>
          <a:xfrm>
            <a:off x="2328863" y="4814887"/>
            <a:ext cx="2303750" cy="1919287"/>
          </a:xfrm>
          <a:prstGeom prst="rect">
            <a:avLst/>
          </a:prstGeom>
        </p:spPr>
      </p:pic>
      <p:sp>
        <p:nvSpPr>
          <p:cNvPr id="7" name="Title 6"/>
          <p:cNvSpPr>
            <a:spLocks noGrp="1"/>
          </p:cNvSpPr>
          <p:nvPr>
            <p:ph type="ctrTitle"/>
          </p:nvPr>
        </p:nvSpPr>
        <p:spPr>
          <a:xfrm>
            <a:off x="1524000" y="1793876"/>
            <a:ext cx="9144000" cy="2387600"/>
          </a:xfrm>
        </p:spPr>
        <p:txBody>
          <a:bodyPr>
            <a:normAutofit fontScale="90000"/>
          </a:bodyPr>
          <a:lstStyle/>
          <a:p>
            <a:br>
              <a:rPr lang="en-US" sz="7900" b="1" dirty="0">
                <a:solidFill>
                  <a:srgbClr val="03B4CD"/>
                </a:solidFill>
              </a:rPr>
            </a:br>
            <a:br>
              <a:rPr lang="en-US" sz="7900" b="1" dirty="0">
                <a:solidFill>
                  <a:srgbClr val="03B4CD"/>
                </a:solidFill>
              </a:rPr>
            </a:br>
            <a:r>
              <a:rPr lang="en-US" sz="7900" b="1" dirty="0">
                <a:solidFill>
                  <a:srgbClr val="03B4CD"/>
                </a:solidFill>
              </a:rPr>
              <a:t>Thank you</a:t>
            </a:r>
            <a:br>
              <a:rPr lang="en-US" sz="7900" b="1" dirty="0">
                <a:solidFill>
                  <a:srgbClr val="03B4CD"/>
                </a:solidFill>
              </a:rPr>
            </a:br>
            <a:br>
              <a:rPr lang="en-US" sz="5400" dirty="0">
                <a:solidFill>
                  <a:srgbClr val="B61A73"/>
                </a:solidFill>
              </a:rPr>
            </a:br>
            <a:r>
              <a:rPr lang="en-US" sz="5400" dirty="0">
                <a:solidFill>
                  <a:srgbClr val="B61A73"/>
                </a:solidFill>
              </a:rPr>
              <a:t>#</a:t>
            </a:r>
            <a:r>
              <a:rPr lang="en-US" sz="5400" dirty="0" err="1">
                <a:solidFill>
                  <a:srgbClr val="B61A73"/>
                </a:solidFill>
              </a:rPr>
              <a:t>PeoplePartnershipsPlace</a:t>
            </a:r>
            <a:r>
              <a:rPr lang="en-US" sz="5400" dirty="0">
                <a:solidFill>
                  <a:srgbClr val="B61A73"/>
                </a:solidFill>
              </a:rPr>
              <a:t> #</a:t>
            </a:r>
            <a:r>
              <a:rPr lang="en-US" sz="5400" dirty="0" err="1">
                <a:solidFill>
                  <a:srgbClr val="B61A73"/>
                </a:solidFill>
              </a:rPr>
              <a:t>LondonsGiving</a:t>
            </a:r>
            <a:endParaRPr lang="en-GB" dirty="0"/>
          </a:p>
        </p:txBody>
      </p:sp>
      <p:pic>
        <p:nvPicPr>
          <p:cNvPr id="6" name="Picture 5">
            <a:extLst>
              <a:ext uri="{FF2B5EF4-FFF2-40B4-BE49-F238E27FC236}">
                <a16:creationId xmlns:a16="http://schemas.microsoft.com/office/drawing/2014/main" id="{DFB855BB-912C-584D-892A-B2415007EF8B}"/>
              </a:ext>
            </a:extLst>
          </p:cNvPr>
          <p:cNvPicPr>
            <a:picLocks noChangeAspect="1"/>
          </p:cNvPicPr>
          <p:nvPr/>
        </p:nvPicPr>
        <p:blipFill>
          <a:blip r:embed="rId5"/>
          <a:stretch>
            <a:fillRect/>
          </a:stretch>
        </p:blipFill>
        <p:spPr>
          <a:xfrm>
            <a:off x="7850137" y="4615819"/>
            <a:ext cx="2902825" cy="2567023"/>
          </a:xfrm>
          <a:prstGeom prst="rect">
            <a:avLst/>
          </a:prstGeom>
        </p:spPr>
      </p:pic>
    </p:spTree>
    <p:extLst>
      <p:ext uri="{BB962C8B-B14F-4D97-AF65-F5344CB8AC3E}">
        <p14:creationId xmlns:p14="http://schemas.microsoft.com/office/powerpoint/2010/main" val="3479626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3" ma:contentTypeDescription="Create a new document." ma:contentTypeScope="" ma:versionID="e257388852dd7c999f371cc377f19b6a">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5f5adc9425020729dff952d59df383fe"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B644C9-C30E-4105-9920-5C08BFC813BC}"/>
</file>

<file path=customXml/itemProps2.xml><?xml version="1.0" encoding="utf-8"?>
<ds:datastoreItem xmlns:ds="http://schemas.openxmlformats.org/officeDocument/2006/customXml" ds:itemID="{A82A7F53-6CC3-4223-892C-6D7DB3A4FCED}"/>
</file>

<file path=customXml/itemProps3.xml><?xml version="1.0" encoding="utf-8"?>
<ds:datastoreItem xmlns:ds="http://schemas.openxmlformats.org/officeDocument/2006/customXml" ds:itemID="{EA1D3517-4067-438F-857B-9A5DCB8C43BE}"/>
</file>

<file path=docProps/app.xml><?xml version="1.0" encoding="utf-8"?>
<Properties xmlns="http://schemas.openxmlformats.org/officeDocument/2006/extended-properties" xmlns:vt="http://schemas.openxmlformats.org/officeDocument/2006/docPropsVTypes">
  <TotalTime>12666</TotalTime>
  <Words>2173</Words>
  <Application>Microsoft Macintosh PowerPoint</Application>
  <PresentationFormat>Widescreen</PresentationFormat>
  <Paragraphs>92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  The Power of People, Partnerships and Place  #PeoplePartnershipsPlace #LondonsGiving</vt:lpstr>
      <vt:lpstr>London’s Giving Movement</vt:lpstr>
      <vt:lpstr>What is a Place Based Giving Scheme (PBGS)?</vt:lpstr>
      <vt:lpstr>It’s not what you do it’s the way that you do it – the principles</vt:lpstr>
      <vt:lpstr>The Power of Place</vt:lpstr>
      <vt:lpstr>The Power of Partnership </vt:lpstr>
      <vt:lpstr>The Power of People</vt:lpstr>
      <vt:lpstr>Key Lessons</vt:lpstr>
      <vt:lpstr>  Thank you  #PeoplePartnershipsPlace #LondonsGiving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London’s Giving</dc:title>
  <dc:creator>Deborah Xavier</dc:creator>
  <cp:lastModifiedBy>Deborah Xavier</cp:lastModifiedBy>
  <cp:revision>77</cp:revision>
  <cp:lastPrinted>2020-06-03T11:28:40Z</cp:lastPrinted>
  <dcterms:created xsi:type="dcterms:W3CDTF">2020-03-11T09:38:05Z</dcterms:created>
  <dcterms:modified xsi:type="dcterms:W3CDTF">2020-06-03T11:58:05Z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ies>
</file>